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71190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043ACA5-3BA5-43A4-B997-A38478D2CF24}" type="datetimeFigureOut">
              <a:rPr lang="fr-FR" smtClean="0"/>
              <a:pPr/>
              <a:t>26/06/2012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2A222A8-A599-4E55-973A-60A868F0A29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/>
              <a:t>The Early Years Learning</a:t>
            </a:r>
          </a:p>
          <a:p>
            <a:pPr lvl="0" rtl="0">
              <a:buNone/>
            </a:pPr>
            <a:r>
              <a:rPr lang="x-none"/>
              <a:t>Framework for Australia</a:t>
            </a:r>
          </a:p>
          <a:p>
            <a:endParaRPr lang="x-none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/>
              <a:t>BELONGING,</a:t>
            </a:r>
          </a:p>
          <a:p>
            <a:pPr lvl="0" rtl="0">
              <a:buNone/>
            </a:pPr>
            <a:r>
              <a:rPr lang="x-none"/>
              <a:t>BEING &amp;</a:t>
            </a:r>
          </a:p>
          <a:p>
            <a:pPr lvl="0" rtl="0">
              <a:buNone/>
            </a:pPr>
            <a:r>
              <a:rPr lang="x-none"/>
              <a:t>BECOMING</a:t>
            </a:r>
          </a:p>
          <a:p>
            <a:endParaRPr lang="x-none"/>
          </a:p>
        </p:txBody>
      </p:sp>
      <p:sp>
        <p:nvSpPr>
          <p:cNvPr id="25" name="Shape 25"/>
          <p:cNvSpPr txBox="1"/>
          <p:nvPr/>
        </p:nvSpPr>
        <p:spPr>
          <a:xfrm>
            <a:off x="685800" y="5486400"/>
            <a:ext cx="7414200" cy="4325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/>
              <a:t>Produced by the Australian Government Department of Education, Employment and Workplace</a:t>
            </a:r>
          </a:p>
          <a:p>
            <a:pPr lvl="0" rtl="0">
              <a:buNone/>
            </a:pPr>
            <a:r>
              <a:rPr lang="x-none"/>
              <a:t>Relations for the Council of Australian Governments.</a:t>
            </a:r>
          </a:p>
          <a:p>
            <a:pPr lvl="0" rtl="0">
              <a:buNone/>
            </a:pPr>
            <a:r>
              <a:rPr lang="x-none"/>
              <a:t>© Commonwealth of Australia 2009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Early childhood educators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96786" y="1412776"/>
            <a:ext cx="8229600" cy="547839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engage in sustained shared conversations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extend their thinking 5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provide a balance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create learning environments that encourage children to explore, solve problems, create and construct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interact to build attachment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routines and play experiences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spontaneous teachable moments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promote and model positive ways to relate to others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inclusion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help children to recognise unfairness</a:t>
            </a:r>
          </a:p>
          <a:p>
            <a:pPr marL="457200" lvl="0" indent="-3810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x-none" sz="1800"/>
              <a:t>offer constructive ways to build caring, fair and inclusive learning community.</a:t>
            </a:r>
          </a:p>
          <a:p>
            <a:endParaRPr lang="x-none" sz="2400"/>
          </a:p>
          <a:p>
            <a:endParaRPr lang="x-none" sz="2400"/>
          </a:p>
        </p:txBody>
      </p:sp>
      <p:sp>
        <p:nvSpPr>
          <p:cNvPr id="81" name="Shape 81"/>
          <p:cNvSpPr txBox="1"/>
          <p:nvPr/>
        </p:nvSpPr>
        <p:spPr>
          <a:xfrm>
            <a:off x="573400" y="6261650"/>
            <a:ext cx="8027699" cy="5276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x-none"/>
              <a:t>5 Siraj-Blatchford, I., &amp; Sylva, K. (2004). Researching pedagogy in English pre-schools. British Educational Research Journal, 30(5), 712-730.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Children's Learning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50862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active participants and decision makers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move beyond pre-conceived expectations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respect and work with each child’s unique qualities and abilities.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Children thrive when families and educators work together in partnership to support young children’s learning.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Our task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0128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investigate how the EYLF impacts on children in the wider society, i.e. in childcare.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work with children in the wider society and the EYLF to promote child development through planning and implementing appropriate play activities.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To promote family and education partnerships through communicating  the children’s learning to parents </a:t>
            </a:r>
            <a:endParaRPr lang="en-AU" sz="2800" dirty="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endParaRPr lang="x-none" sz="28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/>
              <a:t>How will we do it?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2180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Group task - need to collaborate in decision making and on the task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Use Google Docs 'Document' to collaborate on the group decision </a:t>
            </a:r>
            <a:r>
              <a:rPr lang="x-none" sz="2800"/>
              <a:t>making</a:t>
            </a:r>
            <a:endParaRPr lang="en-US" sz="2800" dirty="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en-US" sz="2800" dirty="0"/>
              <a:t>Run the play activities, photograph them</a:t>
            </a:r>
            <a:endParaRPr lang="x-none" sz="280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Use Google Docs </a:t>
            </a:r>
            <a:r>
              <a:rPr lang="x-none" sz="2800"/>
              <a:t>to </a:t>
            </a:r>
            <a:r>
              <a:rPr lang="x-none" sz="2800"/>
              <a:t>collaborate and </a:t>
            </a:r>
            <a:r>
              <a:rPr lang="en-US" sz="2800" dirty="0"/>
              <a:t>create a group activity presentation page for the children’s learning folios.</a:t>
            </a:r>
            <a:endParaRPr lang="x-none" sz="2800"/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Write </a:t>
            </a:r>
            <a:r>
              <a:rPr lang="x-none" sz="2800"/>
              <a:t>up an individual evaluation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Group Decision Making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088542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lvl="0" indent="0">
              <a:buClr>
                <a:schemeClr val="dk1"/>
              </a:buClr>
              <a:buSzPct val="166666"/>
            </a:pPr>
            <a:r>
              <a:rPr lang="x-none" sz="2800"/>
              <a:t>P1       </a:t>
            </a:r>
            <a:r>
              <a:rPr lang="x-none" sz="2800" smtClean="0"/>
              <a:t>Identification </a:t>
            </a:r>
            <a:r>
              <a:rPr lang="x-none" sz="2800"/>
              <a:t>and discussion of factors involved in problem-solving related to the health and well-being of children.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types of play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development &amp; play - what does play do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en-US" sz="2800" dirty="0"/>
              <a:t>Mitchell St </a:t>
            </a:r>
            <a:r>
              <a:rPr lang="x-none" sz="2800"/>
              <a:t>program - opportunities and restrictions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EYLF </a:t>
            </a:r>
            <a:r>
              <a:rPr lang="x-none" sz="2800" smtClean="0"/>
              <a:t>– </a:t>
            </a:r>
            <a:r>
              <a:rPr lang="en-US" sz="2800" dirty="0" smtClean="0"/>
              <a:t>how will this be reflected in the task</a:t>
            </a:r>
            <a:endParaRPr lang="x-none" sz="2800"/>
          </a:p>
          <a:p>
            <a:endParaRPr lang="x-none">
              <a:solidFill>
                <a:srgbClr val="000000"/>
              </a:solidFill>
            </a:endParaRPr>
          </a:p>
          <a:p>
            <a:endParaRPr lang="x-none">
              <a:solidFill>
                <a:srgbClr val="000000"/>
              </a:solidFill>
            </a:endParaRPr>
          </a:p>
          <a:p>
            <a:endParaRPr lang="x-none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Group Decision Making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8076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ct val="166666"/>
              <a:buFont typeface="Arial" pitchFamily="34" charset="0"/>
              <a:buNone/>
            </a:pPr>
            <a:r>
              <a:rPr lang="x-none" sz="2800"/>
              <a:t>P2    	Decision-making about problem-solving and implementation strategies</a:t>
            </a:r>
            <a:r>
              <a:rPr lang="x-none" sz="2800"/>
              <a:t>.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exactly will </a:t>
            </a:r>
            <a:r>
              <a:rPr lang="x-none" sz="2800"/>
              <a:t>be </a:t>
            </a:r>
            <a:r>
              <a:rPr lang="en-US" sz="2800" dirty="0" smtClean="0"/>
              <a:t>done</a:t>
            </a:r>
            <a:endParaRPr lang="x-none" sz="2800"/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will be included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how it will be set out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how information will be gathered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are the tasks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what are the timelines</a:t>
            </a:r>
          </a:p>
          <a:p>
            <a:pPr marL="457200" indent="-4191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who will do what </a:t>
            </a:r>
            <a:endParaRPr lang="x-none" sz="28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73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 sz="3000"/>
              <a:t>Vision of Council of Australian Governments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945296"/>
            <a:ext cx="8229600" cy="596057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ct val="166666"/>
            </a:pPr>
            <a:r>
              <a:rPr lang="x-none" sz="2800"/>
              <a:t>“All children have the best start in life to create a better future for themselves and for the nation.” 1</a:t>
            </a:r>
          </a:p>
          <a:p>
            <a:pPr>
              <a:buClr>
                <a:schemeClr val="dk1"/>
              </a:buClr>
              <a:buSzPct val="166666"/>
            </a:pPr>
            <a:r>
              <a:rPr lang="x-none" sz="2800"/>
              <a:t>supports Goal 2 of the</a:t>
            </a:r>
          </a:p>
          <a:p>
            <a:r>
              <a:rPr lang="x-none" sz="2800"/>
              <a:t>Melbourne Declaration on Education Goals for Young Australians 2, that:</a:t>
            </a:r>
          </a:p>
          <a:p>
            <a:r>
              <a:rPr lang="x-none" sz="2800"/>
              <a:t>All young Australians become:</a:t>
            </a:r>
          </a:p>
          <a:p>
            <a:r>
              <a:rPr lang="x-none" sz="2800"/>
              <a:t>• Successful learners</a:t>
            </a:r>
          </a:p>
          <a:p>
            <a:r>
              <a:rPr lang="x-none" sz="2800"/>
              <a:t>• Confident and creative individuals</a:t>
            </a:r>
          </a:p>
          <a:p>
            <a:r>
              <a:rPr lang="x-none" sz="2800"/>
              <a:t>• Active and informed citizens.</a:t>
            </a:r>
          </a:p>
          <a:p>
            <a:pPr lvl="0" rtl="0">
              <a:buNone/>
            </a:pPr>
            <a:r>
              <a:rPr lang="x-none" sz="1000"/>
              <a:t>1 Investing in the Early Years - a National Early Childhood Development Strategy, Council of Australian Governments</a:t>
            </a:r>
          </a:p>
          <a:p>
            <a:pPr lvl="0" rtl="0">
              <a:buNone/>
            </a:pPr>
            <a:r>
              <a:rPr lang="x-none" sz="1000"/>
              <a:t>2 On 5 December 2008, State, Territory and Commonwealth Ministers of Education meeting as the Ministerial Council on Education,</a:t>
            </a:r>
          </a:p>
          <a:p>
            <a:pPr lvl="0" rtl="0">
              <a:buNone/>
            </a:pPr>
            <a:r>
              <a:rPr lang="x-none" sz="1000"/>
              <a:t>Employment, Training and Youth Affairs, released the Melbourne Declaration on Educational Goals for Young Australians.</a:t>
            </a:r>
          </a:p>
          <a:p>
            <a:endParaRPr lang="x-none" sz="1000"/>
          </a:p>
          <a:p>
            <a:endParaRPr lang="x-none" sz="10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x-none" sz="3000" b="0"/>
              <a:t>A VISION FOR CHILDREN’S LEARNING</a:t>
            </a:r>
          </a:p>
          <a:p>
            <a:endParaRPr lang="x-none" sz="3000" b="0"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19113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/>
            <a:r>
              <a:rPr lang="x-none" sz="2800"/>
              <a:t>All children experience learning that is engaging</a:t>
            </a:r>
          </a:p>
          <a:p>
            <a:pPr lvl="0"/>
            <a:r>
              <a:rPr lang="x-none" sz="2800"/>
              <a:t>and builds success for life.</a:t>
            </a:r>
          </a:p>
          <a:p>
            <a:pPr lvl="0">
              <a:buClr>
                <a:schemeClr val="dk1"/>
              </a:buClr>
              <a:buSzPct val="166666"/>
            </a:pPr>
            <a:r>
              <a:rPr lang="x-none" sz="2800" u="sng" smtClean="0"/>
              <a:t>belonging</a:t>
            </a:r>
            <a:r>
              <a:rPr lang="x-none" sz="2800" u="sng"/>
              <a:t>, being and becoming.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relationships - crucial to a sense of belonging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 time to be, to seek and make meaning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becoming reflects the process of rapid and significant change that occurs in the early years as young children learn and grow</a:t>
            </a:r>
          </a:p>
          <a:p>
            <a:endParaRPr lang="x-none"/>
          </a:p>
          <a:p>
            <a:endParaRPr lang="x-none"/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Learning Outcomes: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63173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x-none" sz="2800"/>
              <a:t>• Children have a strong sense of identity</a:t>
            </a:r>
          </a:p>
          <a:p>
            <a:r>
              <a:rPr lang="x-none" sz="2800"/>
              <a:t>• Children are connected with and contribute to</a:t>
            </a:r>
          </a:p>
          <a:p>
            <a:r>
              <a:rPr lang="x-none" sz="2800"/>
              <a:t>their world</a:t>
            </a:r>
          </a:p>
          <a:p>
            <a:r>
              <a:rPr lang="x-none" sz="2800"/>
              <a:t>• Children have a strong sense of wellbeing</a:t>
            </a:r>
          </a:p>
          <a:p>
            <a:r>
              <a:rPr lang="x-none" sz="2800"/>
              <a:t>• Children are confident and involved learners</a:t>
            </a:r>
          </a:p>
          <a:p>
            <a:r>
              <a:rPr lang="x-none" sz="2800"/>
              <a:t>• Children are effective communicators.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ELEMENTS OF THE FRAMEWORK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09825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children’s learning at the core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three inter-related elements: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Principles,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Practice 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Learning Outcomes</a:t>
            </a:r>
          </a:p>
          <a:p>
            <a:endParaRPr lang="x-none"/>
          </a:p>
        </p:txBody>
      </p:sp>
      <p:sp>
        <p:nvSpPr>
          <p:cNvPr id="50" name="Shape 50"/>
          <p:cNvSpPr/>
          <p:nvPr/>
        </p:nvSpPr>
        <p:spPr>
          <a:xfrm>
            <a:off x="4834590" y="2665571"/>
            <a:ext cx="3751695" cy="361089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CHILDREN’S LEARNING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269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dynamic, complex and holistic.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Physical, social, emotional, personal, spiritual, creative, cognitive and linguistic aspects of learning are all intricately interwoven and interrelated.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actively construct their own understandings and contribute to others’ learning.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recognise their agency, capacity to initiate and lead learning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right to participate in decisions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/>
              <a:t>Play is a context for learning that: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2180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x-none" sz="2800"/>
              <a:t>• allows for the expression of personality </a:t>
            </a:r>
            <a:r>
              <a:rPr lang="x-none" sz="2800" smtClean="0"/>
              <a:t>and</a:t>
            </a:r>
            <a:r>
              <a:rPr lang="en-US" sz="2800" dirty="0" smtClean="0"/>
              <a:t> </a:t>
            </a:r>
            <a:r>
              <a:rPr lang="x-none" sz="2800" smtClean="0"/>
              <a:t>uniqueness</a:t>
            </a:r>
            <a:endParaRPr lang="x-none" sz="2800"/>
          </a:p>
          <a:p>
            <a:pPr lvl="0" rtl="0">
              <a:buNone/>
            </a:pPr>
            <a:r>
              <a:rPr lang="x-none" sz="2800"/>
              <a:t>• enhances dispositions such as curiosity </a:t>
            </a:r>
            <a:r>
              <a:rPr lang="x-none" sz="2800" smtClean="0"/>
              <a:t>and</a:t>
            </a:r>
            <a:r>
              <a:rPr lang="en-US" sz="2800" dirty="0" smtClean="0"/>
              <a:t> </a:t>
            </a:r>
            <a:r>
              <a:rPr lang="x-none" sz="2800" smtClean="0"/>
              <a:t>creativity</a:t>
            </a:r>
            <a:endParaRPr lang="x-none" sz="2800"/>
          </a:p>
          <a:p>
            <a:pPr lvl="0" rtl="0">
              <a:buNone/>
            </a:pPr>
            <a:r>
              <a:rPr lang="x-none" sz="2800"/>
              <a:t>• enables children to make connections </a:t>
            </a:r>
            <a:r>
              <a:rPr lang="x-none" sz="2800" smtClean="0"/>
              <a:t>between</a:t>
            </a:r>
            <a:r>
              <a:rPr lang="en-US" sz="2800" dirty="0" smtClean="0"/>
              <a:t> </a:t>
            </a:r>
            <a:r>
              <a:rPr lang="x-none" sz="2800" smtClean="0"/>
              <a:t>prior </a:t>
            </a:r>
            <a:r>
              <a:rPr lang="x-none" sz="2800"/>
              <a:t>experiences and new learning</a:t>
            </a:r>
          </a:p>
          <a:p>
            <a:pPr lvl="0" rtl="0">
              <a:buNone/>
            </a:pPr>
            <a:r>
              <a:rPr lang="x-none" sz="2800"/>
              <a:t>• assists children to develop </a:t>
            </a:r>
            <a:r>
              <a:rPr lang="x-none" sz="2800" smtClean="0"/>
              <a:t>relationships</a:t>
            </a:r>
            <a:r>
              <a:rPr lang="en-US" sz="2800" dirty="0" smtClean="0"/>
              <a:t> </a:t>
            </a:r>
            <a:r>
              <a:rPr lang="x-none" sz="2800" smtClean="0"/>
              <a:t>and </a:t>
            </a:r>
            <a:r>
              <a:rPr lang="x-none" sz="2800"/>
              <a:t>concepts</a:t>
            </a:r>
          </a:p>
          <a:p>
            <a:pPr lvl="0" rtl="0">
              <a:buNone/>
            </a:pPr>
            <a:r>
              <a:rPr lang="x-none" sz="2800"/>
              <a:t>• stimulates a sense of wellbeing.</a:t>
            </a:r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 sz="3000" b="0"/>
              <a:t>Learning through play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08842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opportunities to learn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discover, create, improvise and imagine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create social groups, test ideas, challenge thinking, build new understandings.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supportive environment - question, solve problems, think critically</a:t>
            </a:r>
          </a:p>
          <a:p>
            <a:pPr marL="457200" lvl="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expand thinking, desire to know and learn</a:t>
            </a:r>
          </a:p>
          <a:p>
            <a:endParaRPr lang="x-none"/>
          </a:p>
          <a:p>
            <a:endParaRPr lang="x-none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x-none" sz="6000" b="0"/>
              <a:t>Play...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57988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can promote positive </a:t>
            </a:r>
            <a:r>
              <a:rPr lang="x-none" sz="2800"/>
              <a:t>dispositions </a:t>
            </a:r>
            <a:r>
              <a:rPr lang="x-none" sz="2800" smtClean="0"/>
              <a:t>towards</a:t>
            </a:r>
            <a:r>
              <a:rPr lang="en-US" sz="2800" dirty="0" smtClean="0"/>
              <a:t> </a:t>
            </a:r>
            <a:r>
              <a:rPr lang="x-none" sz="2800" smtClean="0"/>
              <a:t>learning</a:t>
            </a:r>
            <a:r>
              <a:rPr lang="x-none" sz="2800"/>
              <a:t>.</a:t>
            </a:r>
          </a:p>
          <a:p>
            <a:pPr marL="457200" indent="-457200">
              <a:buClr>
                <a:schemeClr val="dk1"/>
              </a:buClr>
              <a:buSzPct val="166666"/>
              <a:buFont typeface="Arial" pitchFamily="34" charset="0"/>
              <a:buChar char="•"/>
            </a:pPr>
            <a:r>
              <a:rPr lang="x-none" sz="2800"/>
              <a:t>enables them to simply enjoy being.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760</Words>
  <Application>Microsoft Office PowerPoint</Application>
  <PresentationFormat>On-screen Show (4:3)</PresentationFormat>
  <Paragraphs>105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Angles</vt:lpstr>
      <vt:lpstr>The Early Years Learning Framework for Australia </vt:lpstr>
      <vt:lpstr>Vision of Council of Australian Governments</vt:lpstr>
      <vt:lpstr>A VISION FOR CHILDREN’S LEARNING </vt:lpstr>
      <vt:lpstr>Learning Outcomes:</vt:lpstr>
      <vt:lpstr>ELEMENTS OF THE FRAMEWORK</vt:lpstr>
      <vt:lpstr>CHILDREN’S LEARNING</vt:lpstr>
      <vt:lpstr>Play is a context for learning that:</vt:lpstr>
      <vt:lpstr>Learning through play</vt:lpstr>
      <vt:lpstr>Play...</vt:lpstr>
      <vt:lpstr>Early childhood educators</vt:lpstr>
      <vt:lpstr>Children's Learning</vt:lpstr>
      <vt:lpstr>Our task</vt:lpstr>
      <vt:lpstr>How will we do it?</vt:lpstr>
      <vt:lpstr>Group Decision Making</vt:lpstr>
      <vt:lpstr>Group Decision Making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Early Years Learning Framework for Australia</dc:title>
  <dc:creator>Penny Mcintyre</dc:creator>
  <cp:lastModifiedBy>Penny Mcintyre</cp:lastModifiedBy>
  <cp:revision>6</cp:revision>
  <dcterms:modified xsi:type="dcterms:W3CDTF">2012-06-26T04:38:26Z</dcterms:modified>
</cp:coreProperties>
</file>